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Alice" panose="020B0604020202020204" charset="0"/>
      <p:regular r:id="rId13"/>
    </p:embeddedFont>
    <p:embeddedFont>
      <p:font typeface="Lora" pitchFamily="2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55" d="100"/>
          <a:sy n="55" d="100"/>
        </p:scale>
        <p:origin x="65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54596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045976"/>
            <a:ext cx="666881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Online Bookstore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09491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This report details an SQL-based analytical system for an online bookstore, aiming to enhance inventory visibility, customer understanding, and sales analysis.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564850"/>
            <a:ext cx="819114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Key Business Recommendations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8800" y="4620816"/>
            <a:ext cx="340162" cy="34016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530906" y="461379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Optimize Inventory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1530906" y="5104209"/>
            <a:ext cx="564249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Stop overstocking slow-moving genres; reallocate budget to high-sales genres.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41895" y="4620816"/>
            <a:ext cx="340162" cy="34016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194000" y="461379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Targeted Promotions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8194000" y="5104209"/>
            <a:ext cx="56426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Push high-margin authors/books; reprice underperforming expensive books.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8800" y="6290667"/>
            <a:ext cx="340162" cy="34016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530906" y="62836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Customer Loyalty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1530906" y="6774061"/>
            <a:ext cx="564249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Target high-value customers with loyalty perks; reward consecutive monthly purchasers.</a:t>
            </a:r>
            <a:endParaRPr lang="en-US" sz="17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41895" y="6290667"/>
            <a:ext cx="340162" cy="340162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8194000" y="6283643"/>
            <a:ext cx="284428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Data-Driven Decisions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8194000" y="6774061"/>
            <a:ext cx="56426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Restock based on actual sales data; aggressively promote top-selling books.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614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68906" y="604123"/>
            <a:ext cx="7606189" cy="13730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Addressing Core Business Challenges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768906" y="2306598"/>
            <a:ext cx="3693200" cy="2724507"/>
          </a:xfrm>
          <a:prstGeom prst="roundRect">
            <a:avLst>
              <a:gd name="adj" fmla="val 5370"/>
            </a:avLst>
          </a:prstGeom>
          <a:solidFill>
            <a:srgbClr val="FCFBF8"/>
          </a:solidFill>
          <a:ln w="30480">
            <a:solidFill>
              <a:srgbClr val="D6D3CC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738426" y="2306598"/>
            <a:ext cx="121920" cy="2724507"/>
          </a:xfrm>
          <a:prstGeom prst="roundRect">
            <a:avLst>
              <a:gd name="adj" fmla="val 27031"/>
            </a:avLst>
          </a:prstGeom>
          <a:solidFill>
            <a:srgbClr val="1B5F39"/>
          </a:solidFill>
          <a:ln/>
        </p:spPr>
      </p:sp>
      <p:sp>
        <p:nvSpPr>
          <p:cNvPr id="6" name="Text 3"/>
          <p:cNvSpPr/>
          <p:nvPr/>
        </p:nvSpPr>
        <p:spPr>
          <a:xfrm>
            <a:off x="1110496" y="2556748"/>
            <a:ext cx="2746296" cy="343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Inventory Visibility</a:t>
            </a:r>
            <a:endParaRPr lang="en-US" sz="2150" dirty="0"/>
          </a:p>
        </p:txBody>
      </p:sp>
      <p:sp>
        <p:nvSpPr>
          <p:cNvPr id="7" name="Text 4"/>
          <p:cNvSpPr/>
          <p:nvPr/>
        </p:nvSpPr>
        <p:spPr>
          <a:xfrm>
            <a:off x="1110496" y="3031808"/>
            <a:ext cx="3101459" cy="14058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Struggling with stockouts of high-demand books and overstocking low-demand ones.</a:t>
            </a:r>
            <a:endParaRPr lang="en-US" sz="1700" dirty="0"/>
          </a:p>
        </p:txBody>
      </p:sp>
      <p:sp>
        <p:nvSpPr>
          <p:cNvPr id="8" name="Shape 5"/>
          <p:cNvSpPr/>
          <p:nvPr/>
        </p:nvSpPr>
        <p:spPr>
          <a:xfrm>
            <a:off x="4681776" y="2306598"/>
            <a:ext cx="3693319" cy="2724507"/>
          </a:xfrm>
          <a:prstGeom prst="roundRect">
            <a:avLst>
              <a:gd name="adj" fmla="val 5370"/>
            </a:avLst>
          </a:prstGeom>
          <a:solidFill>
            <a:srgbClr val="FCFBF8"/>
          </a:solidFill>
          <a:ln w="30480">
            <a:solidFill>
              <a:srgbClr val="D6D3CC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4651296" y="2306598"/>
            <a:ext cx="121920" cy="2724507"/>
          </a:xfrm>
          <a:prstGeom prst="roundRect">
            <a:avLst>
              <a:gd name="adj" fmla="val 27031"/>
            </a:avLst>
          </a:prstGeom>
          <a:solidFill>
            <a:srgbClr val="1B5F39"/>
          </a:solidFill>
          <a:ln/>
        </p:spPr>
      </p:sp>
      <p:sp>
        <p:nvSpPr>
          <p:cNvPr id="10" name="Text 7"/>
          <p:cNvSpPr/>
          <p:nvPr/>
        </p:nvSpPr>
        <p:spPr>
          <a:xfrm>
            <a:off x="5023366" y="2556748"/>
            <a:ext cx="3101578" cy="6865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Customer Understanding</a:t>
            </a:r>
            <a:endParaRPr lang="en-US" sz="2150" dirty="0"/>
          </a:p>
        </p:txBody>
      </p:sp>
      <p:sp>
        <p:nvSpPr>
          <p:cNvPr id="11" name="Text 8"/>
          <p:cNvSpPr/>
          <p:nvPr/>
        </p:nvSpPr>
        <p:spPr>
          <a:xfrm>
            <a:off x="5023366" y="3375065"/>
            <a:ext cx="3101578" cy="14058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Limited insights into purchasing behavior, loyal customers, and genre preferences.</a:t>
            </a:r>
            <a:endParaRPr lang="en-US" sz="1700" dirty="0"/>
          </a:p>
        </p:txBody>
      </p:sp>
      <p:sp>
        <p:nvSpPr>
          <p:cNvPr id="12" name="Shape 9"/>
          <p:cNvSpPr/>
          <p:nvPr/>
        </p:nvSpPr>
        <p:spPr>
          <a:xfrm>
            <a:off x="768906" y="5250775"/>
            <a:ext cx="3693200" cy="2381250"/>
          </a:xfrm>
          <a:prstGeom prst="roundRect">
            <a:avLst>
              <a:gd name="adj" fmla="val 6144"/>
            </a:avLst>
          </a:prstGeom>
          <a:solidFill>
            <a:srgbClr val="FCFBF8"/>
          </a:solidFill>
          <a:ln w="30480">
            <a:solidFill>
              <a:srgbClr val="D6D3CC"/>
            </a:solidFill>
            <a:prstDash val="solid"/>
          </a:ln>
        </p:spPr>
      </p:sp>
      <p:sp>
        <p:nvSpPr>
          <p:cNvPr id="13" name="Shape 10"/>
          <p:cNvSpPr/>
          <p:nvPr/>
        </p:nvSpPr>
        <p:spPr>
          <a:xfrm>
            <a:off x="738426" y="5250775"/>
            <a:ext cx="121920" cy="2381250"/>
          </a:xfrm>
          <a:prstGeom prst="roundRect">
            <a:avLst>
              <a:gd name="adj" fmla="val 27031"/>
            </a:avLst>
          </a:prstGeom>
          <a:solidFill>
            <a:srgbClr val="1B5F39"/>
          </a:solidFill>
          <a:ln/>
        </p:spPr>
      </p:sp>
      <p:sp>
        <p:nvSpPr>
          <p:cNvPr id="14" name="Text 11"/>
          <p:cNvSpPr/>
          <p:nvPr/>
        </p:nvSpPr>
        <p:spPr>
          <a:xfrm>
            <a:off x="1110496" y="5500926"/>
            <a:ext cx="2746296" cy="343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Sales Monitoring</a:t>
            </a:r>
            <a:endParaRPr lang="en-US" sz="2150" dirty="0"/>
          </a:p>
        </p:txBody>
      </p:sp>
      <p:sp>
        <p:nvSpPr>
          <p:cNvPr id="15" name="Text 12"/>
          <p:cNvSpPr/>
          <p:nvPr/>
        </p:nvSpPr>
        <p:spPr>
          <a:xfrm>
            <a:off x="1110496" y="5975985"/>
            <a:ext cx="3101459" cy="14058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Lack of a centralized system for sales performance, revenue, and author contributions.</a:t>
            </a:r>
            <a:endParaRPr lang="en-US" sz="17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71248" y="1020723"/>
            <a:ext cx="7048619" cy="6115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SQL-Driven Analytical Solutions</a:t>
            </a:r>
            <a:endParaRPr lang="en-US" sz="3850" dirty="0"/>
          </a:p>
        </p:txBody>
      </p:sp>
      <p:sp>
        <p:nvSpPr>
          <p:cNvPr id="4" name="Shape 1"/>
          <p:cNvSpPr/>
          <p:nvPr/>
        </p:nvSpPr>
        <p:spPr>
          <a:xfrm>
            <a:off x="6171248" y="1925717"/>
            <a:ext cx="782717" cy="1174075"/>
          </a:xfrm>
          <a:prstGeom prst="roundRect">
            <a:avLst>
              <a:gd name="adj" fmla="val 360029"/>
            </a:avLst>
          </a:prstGeom>
          <a:solidFill>
            <a:srgbClr val="F0EDE6"/>
          </a:solidFill>
          <a:ln/>
        </p:spPr>
      </p:sp>
      <p:sp>
        <p:nvSpPr>
          <p:cNvPr id="5" name="Text 2"/>
          <p:cNvSpPr/>
          <p:nvPr/>
        </p:nvSpPr>
        <p:spPr>
          <a:xfrm>
            <a:off x="6415802" y="2329339"/>
            <a:ext cx="293489" cy="3668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3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1</a:t>
            </a:r>
            <a:endParaRPr lang="en-US" sz="2300" dirty="0"/>
          </a:p>
        </p:txBody>
      </p:sp>
      <p:sp>
        <p:nvSpPr>
          <p:cNvPr id="6" name="Text 3"/>
          <p:cNvSpPr/>
          <p:nvPr/>
        </p:nvSpPr>
        <p:spPr>
          <a:xfrm>
            <a:off x="7149584" y="2121337"/>
            <a:ext cx="2446139" cy="3057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Track Stock Levels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7149584" y="2544485"/>
            <a:ext cx="6795968" cy="313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Identify low-stock items and calculate remaining inventory after orders.</a:t>
            </a:r>
            <a:endParaRPr lang="en-US" sz="1500" dirty="0"/>
          </a:p>
        </p:txBody>
      </p:sp>
      <p:sp>
        <p:nvSpPr>
          <p:cNvPr id="8" name="Shape 5"/>
          <p:cNvSpPr/>
          <p:nvPr/>
        </p:nvSpPr>
        <p:spPr>
          <a:xfrm>
            <a:off x="6171248" y="3295412"/>
            <a:ext cx="782717" cy="1174075"/>
          </a:xfrm>
          <a:prstGeom prst="roundRect">
            <a:avLst>
              <a:gd name="adj" fmla="val 360029"/>
            </a:avLst>
          </a:prstGeom>
          <a:solidFill>
            <a:srgbClr val="F0EDE6"/>
          </a:solidFill>
          <a:ln/>
        </p:spPr>
      </p:sp>
      <p:sp>
        <p:nvSpPr>
          <p:cNvPr id="9" name="Text 6"/>
          <p:cNvSpPr/>
          <p:nvPr/>
        </p:nvSpPr>
        <p:spPr>
          <a:xfrm>
            <a:off x="6415802" y="3699034"/>
            <a:ext cx="293489" cy="3668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3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2</a:t>
            </a:r>
            <a:endParaRPr lang="en-US" sz="2300" dirty="0"/>
          </a:p>
        </p:txBody>
      </p:sp>
      <p:sp>
        <p:nvSpPr>
          <p:cNvPr id="10" name="Text 7"/>
          <p:cNvSpPr/>
          <p:nvPr/>
        </p:nvSpPr>
        <p:spPr>
          <a:xfrm>
            <a:off x="7149584" y="3491032"/>
            <a:ext cx="2471023" cy="3057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Analyze Sales Patterns</a:t>
            </a:r>
            <a:endParaRPr lang="en-US" sz="1900" dirty="0"/>
          </a:p>
        </p:txBody>
      </p:sp>
      <p:sp>
        <p:nvSpPr>
          <p:cNvPr id="11" name="Text 8"/>
          <p:cNvSpPr/>
          <p:nvPr/>
        </p:nvSpPr>
        <p:spPr>
          <a:xfrm>
            <a:off x="7149584" y="3914180"/>
            <a:ext cx="6795968" cy="313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Understand buying behavior by genre, author, order frequency, and price.</a:t>
            </a:r>
            <a:endParaRPr lang="en-US" sz="1500" dirty="0"/>
          </a:p>
        </p:txBody>
      </p:sp>
      <p:sp>
        <p:nvSpPr>
          <p:cNvPr id="12" name="Shape 9"/>
          <p:cNvSpPr/>
          <p:nvPr/>
        </p:nvSpPr>
        <p:spPr>
          <a:xfrm>
            <a:off x="6171248" y="4665107"/>
            <a:ext cx="782717" cy="1174075"/>
          </a:xfrm>
          <a:prstGeom prst="roundRect">
            <a:avLst>
              <a:gd name="adj" fmla="val 360029"/>
            </a:avLst>
          </a:prstGeom>
          <a:solidFill>
            <a:srgbClr val="F0EDE6"/>
          </a:solidFill>
          <a:ln/>
        </p:spPr>
      </p:sp>
      <p:sp>
        <p:nvSpPr>
          <p:cNvPr id="13" name="Text 10"/>
          <p:cNvSpPr/>
          <p:nvPr/>
        </p:nvSpPr>
        <p:spPr>
          <a:xfrm>
            <a:off x="6415802" y="5068729"/>
            <a:ext cx="293489" cy="3668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3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3</a:t>
            </a:r>
            <a:endParaRPr lang="en-US" sz="2300" dirty="0"/>
          </a:p>
        </p:txBody>
      </p:sp>
      <p:sp>
        <p:nvSpPr>
          <p:cNvPr id="14" name="Text 11"/>
          <p:cNvSpPr/>
          <p:nvPr/>
        </p:nvSpPr>
        <p:spPr>
          <a:xfrm>
            <a:off x="7149584" y="4860727"/>
            <a:ext cx="2676406" cy="3057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Identify Revenue Trends</a:t>
            </a:r>
            <a:endParaRPr lang="en-US" sz="1900" dirty="0"/>
          </a:p>
        </p:txBody>
      </p:sp>
      <p:sp>
        <p:nvSpPr>
          <p:cNvPr id="15" name="Text 12"/>
          <p:cNvSpPr/>
          <p:nvPr/>
        </p:nvSpPr>
        <p:spPr>
          <a:xfrm>
            <a:off x="7149584" y="5283875"/>
            <a:ext cx="6795968" cy="313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Spot high-spending customers and orders exceeding specific thresholds.</a:t>
            </a:r>
            <a:endParaRPr lang="en-US" sz="1500" dirty="0"/>
          </a:p>
        </p:txBody>
      </p:sp>
      <p:sp>
        <p:nvSpPr>
          <p:cNvPr id="16" name="Shape 13"/>
          <p:cNvSpPr/>
          <p:nvPr/>
        </p:nvSpPr>
        <p:spPr>
          <a:xfrm>
            <a:off x="6171248" y="6034802"/>
            <a:ext cx="782717" cy="1174075"/>
          </a:xfrm>
          <a:prstGeom prst="roundRect">
            <a:avLst>
              <a:gd name="adj" fmla="val 360029"/>
            </a:avLst>
          </a:prstGeom>
          <a:solidFill>
            <a:srgbClr val="F0EDE6"/>
          </a:solidFill>
          <a:ln/>
        </p:spPr>
      </p:sp>
      <p:sp>
        <p:nvSpPr>
          <p:cNvPr id="17" name="Text 14"/>
          <p:cNvSpPr/>
          <p:nvPr/>
        </p:nvSpPr>
        <p:spPr>
          <a:xfrm>
            <a:off x="6415802" y="6438424"/>
            <a:ext cx="293489" cy="3668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3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4</a:t>
            </a:r>
            <a:endParaRPr lang="en-US" sz="2300" dirty="0"/>
          </a:p>
        </p:txBody>
      </p:sp>
      <p:sp>
        <p:nvSpPr>
          <p:cNvPr id="18" name="Text 15"/>
          <p:cNvSpPr/>
          <p:nvPr/>
        </p:nvSpPr>
        <p:spPr>
          <a:xfrm>
            <a:off x="7149584" y="6230422"/>
            <a:ext cx="2741533" cy="3057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Insight into Performance</a:t>
            </a:r>
            <a:endParaRPr lang="en-US" sz="1900" dirty="0"/>
          </a:p>
        </p:txBody>
      </p:sp>
      <p:sp>
        <p:nvSpPr>
          <p:cNvPr id="19" name="Text 16"/>
          <p:cNvSpPr/>
          <p:nvPr/>
        </p:nvSpPr>
        <p:spPr>
          <a:xfrm>
            <a:off x="7149584" y="6653570"/>
            <a:ext cx="6795968" cy="313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Highlight best-selling books, most expensive titles, and average prices.</a:t>
            </a:r>
            <a:endParaRPr lang="en-US" sz="15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7241" y="620197"/>
            <a:ext cx="5623798" cy="7028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Database Design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787241" y="1660446"/>
            <a:ext cx="7569517" cy="3598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Our system uses structured tables to organize essential bookstore data.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87241" y="2273260"/>
            <a:ext cx="3672245" cy="2915364"/>
          </a:xfrm>
          <a:prstGeom prst="roundRect">
            <a:avLst>
              <a:gd name="adj" fmla="val 1157"/>
            </a:avLst>
          </a:prstGeom>
          <a:solidFill>
            <a:srgbClr val="F0EDE6"/>
          </a:solidFill>
          <a:ln/>
        </p:spPr>
      </p:sp>
      <p:sp>
        <p:nvSpPr>
          <p:cNvPr id="6" name="Shape 3"/>
          <p:cNvSpPr/>
          <p:nvPr/>
        </p:nvSpPr>
        <p:spPr>
          <a:xfrm>
            <a:off x="1012150" y="2498169"/>
            <a:ext cx="674846" cy="674846"/>
          </a:xfrm>
          <a:prstGeom prst="roundRect">
            <a:avLst>
              <a:gd name="adj" fmla="val 13548403"/>
            </a:avLst>
          </a:prstGeom>
          <a:solidFill>
            <a:srgbClr val="1B5F39"/>
          </a:solidFill>
          <a:ln/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97769" y="2683788"/>
            <a:ext cx="303609" cy="303609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012150" y="3397925"/>
            <a:ext cx="2811899" cy="351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Books Table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1012150" y="3884295"/>
            <a:ext cx="3222427" cy="7196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Stores book details, genre, price, and current stock levels.</a:t>
            </a:r>
            <a:endParaRPr lang="en-US" sz="1750" dirty="0"/>
          </a:p>
        </p:txBody>
      </p:sp>
      <p:sp>
        <p:nvSpPr>
          <p:cNvPr id="10" name="Shape 6"/>
          <p:cNvSpPr/>
          <p:nvPr/>
        </p:nvSpPr>
        <p:spPr>
          <a:xfrm>
            <a:off x="4684395" y="2273260"/>
            <a:ext cx="3672364" cy="2915364"/>
          </a:xfrm>
          <a:prstGeom prst="roundRect">
            <a:avLst>
              <a:gd name="adj" fmla="val 1157"/>
            </a:avLst>
          </a:prstGeom>
          <a:solidFill>
            <a:srgbClr val="F0EDE6"/>
          </a:solidFill>
          <a:ln/>
        </p:spPr>
      </p:sp>
      <p:sp>
        <p:nvSpPr>
          <p:cNvPr id="11" name="Shape 7"/>
          <p:cNvSpPr/>
          <p:nvPr/>
        </p:nvSpPr>
        <p:spPr>
          <a:xfrm>
            <a:off x="4909304" y="2498169"/>
            <a:ext cx="674846" cy="674846"/>
          </a:xfrm>
          <a:prstGeom prst="roundRect">
            <a:avLst>
              <a:gd name="adj" fmla="val 13548403"/>
            </a:avLst>
          </a:prstGeom>
          <a:solidFill>
            <a:srgbClr val="1B5F39"/>
          </a:solidFill>
          <a:ln/>
        </p:spPr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094923" y="2683788"/>
            <a:ext cx="303609" cy="303609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4909304" y="3397925"/>
            <a:ext cx="2811899" cy="351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Customers Table</a:t>
            </a:r>
            <a:endParaRPr lang="en-US" sz="2200" dirty="0"/>
          </a:p>
        </p:txBody>
      </p:sp>
      <p:sp>
        <p:nvSpPr>
          <p:cNvPr id="14" name="Text 9"/>
          <p:cNvSpPr/>
          <p:nvPr/>
        </p:nvSpPr>
        <p:spPr>
          <a:xfrm>
            <a:off x="4909304" y="3884295"/>
            <a:ext cx="3222546" cy="10794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Holds demographic information for all registered customers.</a:t>
            </a:r>
            <a:endParaRPr lang="en-US" sz="1750" dirty="0"/>
          </a:p>
        </p:txBody>
      </p:sp>
      <p:sp>
        <p:nvSpPr>
          <p:cNvPr id="15" name="Shape 10"/>
          <p:cNvSpPr/>
          <p:nvPr/>
        </p:nvSpPr>
        <p:spPr>
          <a:xfrm>
            <a:off x="787241" y="5413534"/>
            <a:ext cx="7569517" cy="2195751"/>
          </a:xfrm>
          <a:prstGeom prst="roundRect">
            <a:avLst>
              <a:gd name="adj" fmla="val 1537"/>
            </a:avLst>
          </a:prstGeom>
          <a:solidFill>
            <a:srgbClr val="F0EDE6"/>
          </a:solidFill>
          <a:ln/>
        </p:spPr>
      </p:sp>
      <p:sp>
        <p:nvSpPr>
          <p:cNvPr id="16" name="Shape 11"/>
          <p:cNvSpPr/>
          <p:nvPr/>
        </p:nvSpPr>
        <p:spPr>
          <a:xfrm>
            <a:off x="1012150" y="5638443"/>
            <a:ext cx="674846" cy="674846"/>
          </a:xfrm>
          <a:prstGeom prst="roundRect">
            <a:avLst>
              <a:gd name="adj" fmla="val 13548403"/>
            </a:avLst>
          </a:prstGeom>
          <a:solidFill>
            <a:srgbClr val="1B5F39"/>
          </a:solidFill>
          <a:ln/>
        </p:spPr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97769" y="5824061"/>
            <a:ext cx="303609" cy="303609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1012150" y="6538198"/>
            <a:ext cx="2811899" cy="351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Orders Table</a:t>
            </a:r>
            <a:endParaRPr lang="en-US" sz="2200" dirty="0"/>
          </a:p>
        </p:txBody>
      </p:sp>
      <p:sp>
        <p:nvSpPr>
          <p:cNvPr id="19" name="Text 13"/>
          <p:cNvSpPr/>
          <p:nvPr/>
        </p:nvSpPr>
        <p:spPr>
          <a:xfrm>
            <a:off x="1012150" y="7024568"/>
            <a:ext cx="7119699" cy="3598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Tracks all purchases, quantities, total amounts, and order dates.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62213" y="441722"/>
            <a:ext cx="4095988" cy="501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50"/>
              </a:lnSpc>
              <a:buNone/>
            </a:pPr>
            <a:r>
              <a:rPr lang="en-US" sz="31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Genre-wise Books Sold</a:t>
            </a:r>
            <a:endParaRPr lang="en-US" sz="31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4706" y="4885968"/>
            <a:ext cx="280988" cy="32123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562213" y="9008864"/>
            <a:ext cx="13505974" cy="256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Mystery and Science Fiction lead in total books sold, indicating strong customer interest in these genres.</a:t>
            </a:r>
            <a:endParaRPr lang="en-US" sz="125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FB1F72A-B688-3BD5-3885-B02C705D5F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327" y="1128307"/>
            <a:ext cx="9232453" cy="577368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19150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Top Authors &amp; Most Expensive Books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2803684"/>
            <a:ext cx="317492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Leading Authors by Sales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3384828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Patrick Contreras: 28 books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3827026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Melissa Taylor: 27 books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4269224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Emily James: 24 books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93790" y="4711422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Thomas Trujillo: 24 books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93790" y="5153620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Valerie Moore: 23 books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4856321" y="280368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Highest Priced Books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4856321" y="3384828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Proactive system-worthy orchestration: $49.98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4856321" y="4189928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Optimized content-based standardization: $49.96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4856321" y="4995029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Stand-alone content-based hub: $49.90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4856321" y="5800130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Synchronized client-server service-desk: $49.89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4856321" y="6605230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Switchable modular moratorium: $49.88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91151"/>
            <a:ext cx="777156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Revenue Contribution by Book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75355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Top books significantly drive overall revenue, highlighting their importance.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371612"/>
            <a:ext cx="13042821" cy="3266837"/>
          </a:xfrm>
          <a:prstGeom prst="roundRect">
            <a:avLst>
              <a:gd name="adj" fmla="val 1042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801410" y="3379232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4"/>
          <p:cNvSpPr/>
          <p:nvPr/>
        </p:nvSpPr>
        <p:spPr>
          <a:xfrm>
            <a:off x="1028462" y="3522940"/>
            <a:ext cx="84522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120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2334935" y="3522940"/>
            <a:ext cx="474976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Integrated secondary access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45943" y="3522940"/>
            <a:ext cx="27955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1104.69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10802779" y="3522940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1.46</a:t>
            </a:r>
            <a:endParaRPr lang="en-US" sz="1750" dirty="0"/>
          </a:p>
        </p:txBody>
      </p:sp>
      <p:sp>
        <p:nvSpPr>
          <p:cNvPr id="10" name="Shape 8"/>
          <p:cNvSpPr/>
          <p:nvPr/>
        </p:nvSpPr>
        <p:spPr>
          <a:xfrm>
            <a:off x="801410" y="4029551"/>
            <a:ext cx="130275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1" name="Text 9"/>
          <p:cNvSpPr/>
          <p:nvPr/>
        </p:nvSpPr>
        <p:spPr>
          <a:xfrm>
            <a:off x="1028462" y="4173260"/>
            <a:ext cx="84522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142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2334935" y="4173260"/>
            <a:ext cx="474976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Multi-tiered responsive parallelism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7545943" y="4173260"/>
            <a:ext cx="27955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1077.12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10802779" y="4173260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1.42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801410" y="4679871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6" name="Text 14"/>
          <p:cNvSpPr/>
          <p:nvPr/>
        </p:nvSpPr>
        <p:spPr>
          <a:xfrm>
            <a:off x="1028462" y="4823579"/>
            <a:ext cx="84522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119</a:t>
            </a:r>
            <a:endParaRPr lang="en-US" sz="1750" dirty="0"/>
          </a:p>
        </p:txBody>
      </p:sp>
      <p:sp>
        <p:nvSpPr>
          <p:cNvPr id="17" name="Text 15"/>
          <p:cNvSpPr/>
          <p:nvPr/>
        </p:nvSpPr>
        <p:spPr>
          <a:xfrm>
            <a:off x="2334935" y="4823579"/>
            <a:ext cx="474976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Switchable modular moratorium</a:t>
            </a:r>
            <a:endParaRPr lang="en-US" sz="1750" dirty="0"/>
          </a:p>
        </p:txBody>
      </p:sp>
      <p:sp>
        <p:nvSpPr>
          <p:cNvPr id="18" name="Text 16"/>
          <p:cNvSpPr/>
          <p:nvPr/>
        </p:nvSpPr>
        <p:spPr>
          <a:xfrm>
            <a:off x="7545943" y="4823579"/>
            <a:ext cx="27955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1047.48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10802779" y="4823579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1.39</a:t>
            </a:r>
            <a:endParaRPr lang="en-US" sz="1750" dirty="0"/>
          </a:p>
        </p:txBody>
      </p:sp>
      <p:sp>
        <p:nvSpPr>
          <p:cNvPr id="20" name="Shape 18"/>
          <p:cNvSpPr/>
          <p:nvPr/>
        </p:nvSpPr>
        <p:spPr>
          <a:xfrm>
            <a:off x="801410" y="5330190"/>
            <a:ext cx="130275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1" name="Text 19"/>
          <p:cNvSpPr/>
          <p:nvPr/>
        </p:nvSpPr>
        <p:spPr>
          <a:xfrm>
            <a:off x="1028462" y="5473898"/>
            <a:ext cx="84522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471</a:t>
            </a:r>
            <a:endParaRPr lang="en-US" sz="1750" dirty="0"/>
          </a:p>
        </p:txBody>
      </p:sp>
      <p:sp>
        <p:nvSpPr>
          <p:cNvPr id="22" name="Text 20"/>
          <p:cNvSpPr/>
          <p:nvPr/>
        </p:nvSpPr>
        <p:spPr>
          <a:xfrm>
            <a:off x="2334935" y="5473898"/>
            <a:ext cx="474976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Cross-platform next generation website</a:t>
            </a:r>
            <a:endParaRPr lang="en-US" sz="1750" dirty="0"/>
          </a:p>
        </p:txBody>
      </p:sp>
      <p:sp>
        <p:nvSpPr>
          <p:cNvPr id="23" name="Text 21"/>
          <p:cNvSpPr/>
          <p:nvPr/>
        </p:nvSpPr>
        <p:spPr>
          <a:xfrm>
            <a:off x="7545943" y="5473898"/>
            <a:ext cx="27955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952.98</a:t>
            </a:r>
            <a:endParaRPr lang="en-US" sz="1750" dirty="0"/>
          </a:p>
        </p:txBody>
      </p:sp>
      <p:sp>
        <p:nvSpPr>
          <p:cNvPr id="24" name="Text 22"/>
          <p:cNvSpPr/>
          <p:nvPr/>
        </p:nvSpPr>
        <p:spPr>
          <a:xfrm>
            <a:off x="10802779" y="5473898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1.26</a:t>
            </a:r>
            <a:endParaRPr lang="en-US" sz="1750" dirty="0"/>
          </a:p>
        </p:txBody>
      </p:sp>
      <p:sp>
        <p:nvSpPr>
          <p:cNvPr id="25" name="Shape 23"/>
          <p:cNvSpPr/>
          <p:nvPr/>
        </p:nvSpPr>
        <p:spPr>
          <a:xfrm>
            <a:off x="801410" y="5980509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6" name="Text 24"/>
          <p:cNvSpPr/>
          <p:nvPr/>
        </p:nvSpPr>
        <p:spPr>
          <a:xfrm>
            <a:off x="1028462" y="6124218"/>
            <a:ext cx="84522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422</a:t>
            </a:r>
            <a:endParaRPr lang="en-US" sz="1750" dirty="0"/>
          </a:p>
        </p:txBody>
      </p:sp>
      <p:sp>
        <p:nvSpPr>
          <p:cNvPr id="27" name="Text 25"/>
          <p:cNvSpPr/>
          <p:nvPr/>
        </p:nvSpPr>
        <p:spPr>
          <a:xfrm>
            <a:off x="2334935" y="6124218"/>
            <a:ext cx="474976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Grass-roots systematic moderator</a:t>
            </a:r>
            <a:endParaRPr lang="en-US" sz="1750" dirty="0"/>
          </a:p>
        </p:txBody>
      </p:sp>
      <p:sp>
        <p:nvSpPr>
          <p:cNvPr id="28" name="Text 26"/>
          <p:cNvSpPr/>
          <p:nvPr/>
        </p:nvSpPr>
        <p:spPr>
          <a:xfrm>
            <a:off x="7545943" y="6124218"/>
            <a:ext cx="27955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872.29</a:t>
            </a:r>
            <a:endParaRPr lang="en-US" sz="1750" dirty="0"/>
          </a:p>
        </p:txBody>
      </p:sp>
      <p:sp>
        <p:nvSpPr>
          <p:cNvPr id="29" name="Text 27"/>
          <p:cNvSpPr/>
          <p:nvPr/>
        </p:nvSpPr>
        <p:spPr>
          <a:xfrm>
            <a:off x="10802779" y="6124218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1.15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19745"/>
            <a:ext cx="1145297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Customer Lifetime Value &amp; Monthly Revenue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095500"/>
            <a:ext cx="416385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Top Customers by Lifetime Value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267664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Kim Turner: $1398.90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11884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Jonathon Strickland: $1080.95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356104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Carrie Perez: $1052.27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400323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Julie Smith: $991.00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444543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Pamela Gordon: $986.30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99521" y="2095500"/>
            <a:ext cx="316134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Monthly Revenue Trends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7599521" y="2676644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Revenue shows consistent growth with predictable peaks, especially from January to September.</a:t>
            </a:r>
            <a:endParaRPr lang="en-US" sz="1750" dirty="0"/>
          </a:p>
        </p:txBody>
      </p:sp>
      <p:pic>
        <p:nvPicPr>
          <p:cNvPr id="1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3458" y="5179219"/>
            <a:ext cx="396835" cy="45362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D6FE676-79E6-1D9D-7802-D244285304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6111" y="3481745"/>
            <a:ext cx="4163854" cy="387721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93857" y="1024890"/>
            <a:ext cx="7426523" cy="5424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34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Inventory Optimization &amp; Best Sellers</a:t>
            </a:r>
            <a:endParaRPr lang="en-US" sz="3400" dirty="0"/>
          </a:p>
        </p:txBody>
      </p:sp>
      <p:sp>
        <p:nvSpPr>
          <p:cNvPr id="4" name="Shape 1"/>
          <p:cNvSpPr/>
          <p:nvPr/>
        </p:nvSpPr>
        <p:spPr>
          <a:xfrm>
            <a:off x="6093857" y="2087880"/>
            <a:ext cx="7929086" cy="2341483"/>
          </a:xfrm>
          <a:prstGeom prst="roundRect">
            <a:avLst>
              <a:gd name="adj" fmla="val 4686"/>
            </a:avLst>
          </a:prstGeom>
          <a:solidFill>
            <a:srgbClr val="FCFBF8"/>
          </a:solidFill>
          <a:ln/>
        </p:spPr>
      </p:sp>
      <p:sp>
        <p:nvSpPr>
          <p:cNvPr id="5" name="Shape 2"/>
          <p:cNvSpPr/>
          <p:nvPr/>
        </p:nvSpPr>
        <p:spPr>
          <a:xfrm>
            <a:off x="6093857" y="2065020"/>
            <a:ext cx="7929086" cy="91440"/>
          </a:xfrm>
          <a:prstGeom prst="roundRect">
            <a:avLst>
              <a:gd name="adj" fmla="val 28476"/>
            </a:avLst>
          </a:prstGeom>
          <a:solidFill>
            <a:srgbClr val="1B5F39"/>
          </a:solidFill>
          <a:ln/>
        </p:spPr>
      </p:sp>
      <p:sp>
        <p:nvSpPr>
          <p:cNvPr id="6" name="Shape 3"/>
          <p:cNvSpPr/>
          <p:nvPr/>
        </p:nvSpPr>
        <p:spPr>
          <a:xfrm>
            <a:off x="9798070" y="1827609"/>
            <a:ext cx="520660" cy="520660"/>
          </a:xfrm>
          <a:prstGeom prst="roundRect">
            <a:avLst>
              <a:gd name="adj" fmla="val 175623"/>
            </a:avLst>
          </a:prstGeom>
          <a:solidFill>
            <a:srgbClr val="1B5F39"/>
          </a:solidFill>
          <a:ln/>
        </p:spPr>
      </p:sp>
      <p:sp>
        <p:nvSpPr>
          <p:cNvPr id="7" name="Text 4"/>
          <p:cNvSpPr/>
          <p:nvPr/>
        </p:nvSpPr>
        <p:spPr>
          <a:xfrm>
            <a:off x="9954280" y="1957745"/>
            <a:ext cx="208240" cy="2602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1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6290191" y="2521744"/>
            <a:ext cx="2169795" cy="2711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Remaining Stock</a:t>
            </a:r>
            <a:endParaRPr lang="en-US" sz="1700" dirty="0"/>
          </a:p>
        </p:txBody>
      </p:sp>
      <p:sp>
        <p:nvSpPr>
          <p:cNvPr id="9" name="Text 6"/>
          <p:cNvSpPr/>
          <p:nvPr/>
        </p:nvSpPr>
        <p:spPr>
          <a:xfrm>
            <a:off x="6290191" y="2896910"/>
            <a:ext cx="7536418" cy="2776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Several books show negative remaining stock, indicating urgent need for restocking.</a:t>
            </a:r>
            <a:endParaRPr lang="en-US" sz="1350" dirty="0"/>
          </a:p>
        </p:txBody>
      </p:sp>
      <p:sp>
        <p:nvSpPr>
          <p:cNvPr id="10" name="Text 7"/>
          <p:cNvSpPr/>
          <p:nvPr/>
        </p:nvSpPr>
        <p:spPr>
          <a:xfrm>
            <a:off x="6290191" y="3278624"/>
            <a:ext cx="7536418" cy="2776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Pre-emptive intangible adapter: -18</a:t>
            </a:r>
            <a:endParaRPr lang="en-US" sz="1350" dirty="0"/>
          </a:p>
        </p:txBody>
      </p:sp>
      <p:sp>
        <p:nvSpPr>
          <p:cNvPr id="11" name="Text 8"/>
          <p:cNvSpPr/>
          <p:nvPr/>
        </p:nvSpPr>
        <p:spPr>
          <a:xfrm>
            <a:off x="6290191" y="3617000"/>
            <a:ext cx="7536418" cy="2776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Expanded local infrastructure: -16</a:t>
            </a:r>
            <a:endParaRPr lang="en-US" sz="1350" dirty="0"/>
          </a:p>
        </p:txBody>
      </p:sp>
      <p:sp>
        <p:nvSpPr>
          <p:cNvPr id="12" name="Text 9"/>
          <p:cNvSpPr/>
          <p:nvPr/>
        </p:nvSpPr>
        <p:spPr>
          <a:xfrm>
            <a:off x="6290191" y="3955375"/>
            <a:ext cx="7536418" cy="2776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Re-contextualized real-time Graphic Interface: -14</a:t>
            </a:r>
            <a:endParaRPr lang="en-US" sz="1350" dirty="0"/>
          </a:p>
        </p:txBody>
      </p:sp>
      <p:sp>
        <p:nvSpPr>
          <p:cNvPr id="13" name="Shape 10"/>
          <p:cNvSpPr/>
          <p:nvPr/>
        </p:nvSpPr>
        <p:spPr>
          <a:xfrm>
            <a:off x="6093857" y="4863108"/>
            <a:ext cx="7929086" cy="2341483"/>
          </a:xfrm>
          <a:prstGeom prst="roundRect">
            <a:avLst>
              <a:gd name="adj" fmla="val 4686"/>
            </a:avLst>
          </a:prstGeom>
          <a:solidFill>
            <a:srgbClr val="FCFBF8"/>
          </a:solidFill>
          <a:ln/>
        </p:spPr>
      </p:sp>
      <p:sp>
        <p:nvSpPr>
          <p:cNvPr id="14" name="Shape 11"/>
          <p:cNvSpPr/>
          <p:nvPr/>
        </p:nvSpPr>
        <p:spPr>
          <a:xfrm>
            <a:off x="6093857" y="4840248"/>
            <a:ext cx="7929086" cy="91440"/>
          </a:xfrm>
          <a:prstGeom prst="roundRect">
            <a:avLst>
              <a:gd name="adj" fmla="val 28476"/>
            </a:avLst>
          </a:prstGeom>
          <a:solidFill>
            <a:srgbClr val="1B5F39"/>
          </a:solidFill>
          <a:ln/>
        </p:spPr>
      </p:sp>
      <p:sp>
        <p:nvSpPr>
          <p:cNvPr id="15" name="Shape 12"/>
          <p:cNvSpPr/>
          <p:nvPr/>
        </p:nvSpPr>
        <p:spPr>
          <a:xfrm>
            <a:off x="9798070" y="4602837"/>
            <a:ext cx="520660" cy="520660"/>
          </a:xfrm>
          <a:prstGeom prst="roundRect">
            <a:avLst>
              <a:gd name="adj" fmla="val 175623"/>
            </a:avLst>
          </a:prstGeom>
          <a:solidFill>
            <a:srgbClr val="1B5F39"/>
          </a:solidFill>
          <a:ln/>
        </p:spPr>
      </p:sp>
      <p:sp>
        <p:nvSpPr>
          <p:cNvPr id="16" name="Text 13"/>
          <p:cNvSpPr/>
          <p:nvPr/>
        </p:nvSpPr>
        <p:spPr>
          <a:xfrm>
            <a:off x="9954280" y="4732973"/>
            <a:ext cx="208240" cy="2602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2</a:t>
            </a:r>
            <a:endParaRPr lang="en-US" sz="1600" dirty="0"/>
          </a:p>
        </p:txBody>
      </p:sp>
      <p:sp>
        <p:nvSpPr>
          <p:cNvPr id="17" name="Text 14"/>
          <p:cNvSpPr/>
          <p:nvPr/>
        </p:nvSpPr>
        <p:spPr>
          <a:xfrm>
            <a:off x="6290191" y="5296972"/>
            <a:ext cx="2169795" cy="2711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Best-Selling Books</a:t>
            </a:r>
            <a:endParaRPr lang="en-US" sz="1700" dirty="0"/>
          </a:p>
        </p:txBody>
      </p:sp>
      <p:sp>
        <p:nvSpPr>
          <p:cNvPr id="18" name="Text 15"/>
          <p:cNvSpPr/>
          <p:nvPr/>
        </p:nvSpPr>
        <p:spPr>
          <a:xfrm>
            <a:off x="6290191" y="5672138"/>
            <a:ext cx="7536418" cy="2776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Top-ranked books by sales volume should be prioritized for inventory and promotion.</a:t>
            </a:r>
            <a:endParaRPr lang="en-US" sz="1350" dirty="0"/>
          </a:p>
        </p:txBody>
      </p:sp>
      <p:sp>
        <p:nvSpPr>
          <p:cNvPr id="19" name="Text 16"/>
          <p:cNvSpPr/>
          <p:nvPr/>
        </p:nvSpPr>
        <p:spPr>
          <a:xfrm>
            <a:off x="6290191" y="6053852"/>
            <a:ext cx="7536418" cy="2776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Book ID 73: 28 sold</a:t>
            </a:r>
            <a:endParaRPr lang="en-US" sz="1350" dirty="0"/>
          </a:p>
        </p:txBody>
      </p:sp>
      <p:sp>
        <p:nvSpPr>
          <p:cNvPr id="20" name="Text 17"/>
          <p:cNvSpPr/>
          <p:nvPr/>
        </p:nvSpPr>
        <p:spPr>
          <a:xfrm>
            <a:off x="6290191" y="6392228"/>
            <a:ext cx="7536418" cy="2776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Book ID 31: 27 sold</a:t>
            </a:r>
            <a:endParaRPr lang="en-US" sz="1350" dirty="0"/>
          </a:p>
        </p:txBody>
      </p:sp>
      <p:sp>
        <p:nvSpPr>
          <p:cNvPr id="21" name="Text 18"/>
          <p:cNvSpPr/>
          <p:nvPr/>
        </p:nvSpPr>
        <p:spPr>
          <a:xfrm>
            <a:off x="6290191" y="6730603"/>
            <a:ext cx="7536418" cy="2776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Book ID 157: 24 sold</a:t>
            </a:r>
            <a:endParaRPr lang="en-US" sz="13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523</Words>
  <Application>Microsoft Office PowerPoint</Application>
  <PresentationFormat>Custom</PresentationFormat>
  <Paragraphs>108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Lora</vt:lpstr>
      <vt:lpstr>Arial</vt:lpstr>
      <vt:lpstr>Alice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ankit vishwakarma</cp:lastModifiedBy>
  <cp:revision>3</cp:revision>
  <dcterms:created xsi:type="dcterms:W3CDTF">2025-11-23T14:24:37Z</dcterms:created>
  <dcterms:modified xsi:type="dcterms:W3CDTF">2025-11-23T14:39:43Z</dcterms:modified>
</cp:coreProperties>
</file>